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51CAD01-7F87-4504-8B9F-B84147A59037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4204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21" name="Номер слайда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8890C6C-1E40-40BF-94D8-594F6E0A4306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24" name="Номер слайда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D4185ED-68D4-4DE8-BAEF-CFDEF50A5E23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0A38D41D-52CA-4A0C-B0DD-367CB14F6C45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03.10.2023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62B02EE-D4A1-4AEE-B2C4-5C5B6C57741A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A6083D4-C0B6-4F34-AC40-9C53D7D46DA9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03.10.2023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4EC066A-84D4-48EF-AF73-1FEDD5B9BED3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000000"/>
                </a:solidFill>
                <a:latin typeface="Calibri"/>
              </a:rPr>
              <a:t>О проведении подготовки, готовности и участию в штабной тренировке по гражданской обороне по теме: «Организация и ведение гражданской обороны на территории Российской Федерации»</a:t>
            </a:r>
            <a:endParaRPr lang="ru-RU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Подзаголовок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Заголовок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400" b="1" u="sng" strike="noStrike" spc="-1">
                <a:solidFill>
                  <a:srgbClr val="000000"/>
                </a:solidFill>
                <a:uFillTx/>
                <a:latin typeface="Calibri"/>
              </a:rPr>
              <a:t>Подготовка с проведению штабной тренировки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Объект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30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Во исполнение  Приказа главного врача ФГБУЗ ЦГиЭ № 25 ФМБА России от 19.09.2023г. №  166 «О подготовке и проведении штабной тренировки по гражданской обороне в ФГБУЗ ЦГиЭ № 25 ФМБА России:</a:t>
            </a: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Создан и утвержден орган управления по гражданской обороне  – штаб ГО в составе 6 человек.</a:t>
            </a: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Проведена проверка средств связи и готовность к получению дежурными службами (пост охраны объекта и приемная главного врача) сигналов и вводных оповещений по тренировке.</a:t>
            </a: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 </a:t>
            </a: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1" i="1" u="sng" strike="noStrike" spc="-1">
                <a:solidFill>
                  <a:srgbClr val="000000"/>
                </a:solidFill>
                <a:uFillTx/>
                <a:latin typeface="Calibri"/>
              </a:rPr>
              <a:t>Фото Рыбаковой на рабочем месте с телефоном в руках. Рядом еще стационарный телефон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Заголовок 1_0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400" b="1" u="sng" strike="noStrike" spc="-1">
                <a:solidFill>
                  <a:srgbClr val="000000"/>
                </a:solidFill>
                <a:uFillTx/>
                <a:latin typeface="Calibri"/>
              </a:rPr>
              <a:t>Подготовка к проведению штабной тренировки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Объект 2_0"/>
          <p:cNvSpPr txBox="1"/>
          <p:nvPr/>
        </p:nvSpPr>
        <p:spPr>
          <a:xfrm>
            <a:off x="457200" y="1594440"/>
            <a:ext cx="8229240" cy="14655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00"/>
          </a:bodyPr>
          <a:lstStyle/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Оборудован пункт выдачи СИЗ. Место пункта выдачи СИЗ – помещение № 101 на 1 (первом) этаже лабораторного корпуса по адресу г. Новосибирск, ул. Власова, здание 9/1.</a:t>
            </a: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4" name="Рисунок 93"/>
          <p:cNvPicPr/>
          <p:nvPr/>
        </p:nvPicPr>
        <p:blipFill>
          <a:blip r:embed="rId2"/>
          <a:stretch/>
        </p:blipFill>
        <p:spPr>
          <a:xfrm>
            <a:off x="4500000" y="3598560"/>
            <a:ext cx="1891080" cy="252144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94"/>
          <p:cNvPicPr/>
          <p:nvPr/>
        </p:nvPicPr>
        <p:blipFill>
          <a:blip r:embed="rId3"/>
          <a:stretch/>
        </p:blipFill>
        <p:spPr>
          <a:xfrm>
            <a:off x="270000" y="3600000"/>
            <a:ext cx="1890000" cy="2520000"/>
          </a:xfrm>
          <a:prstGeom prst="rect">
            <a:avLst/>
          </a:prstGeom>
          <a:ln w="0">
            <a:noFill/>
          </a:ln>
        </p:spPr>
      </p:pic>
      <p:pic>
        <p:nvPicPr>
          <p:cNvPr id="96" name="Рисунок 95"/>
          <p:cNvPicPr/>
          <p:nvPr/>
        </p:nvPicPr>
        <p:blipFill>
          <a:blip r:embed="rId4"/>
          <a:stretch/>
        </p:blipFill>
        <p:spPr>
          <a:xfrm>
            <a:off x="6705000" y="3600000"/>
            <a:ext cx="1935000" cy="258012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96"/>
          <p:cNvPicPr/>
          <p:nvPr/>
        </p:nvPicPr>
        <p:blipFill>
          <a:blip r:embed="rId5"/>
          <a:stretch/>
        </p:blipFill>
        <p:spPr>
          <a:xfrm>
            <a:off x="2340000" y="3600000"/>
            <a:ext cx="1914480" cy="2552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1_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400" b="1" u="sng" strike="noStrike" spc="-1">
                <a:solidFill>
                  <a:srgbClr val="000000"/>
                </a:solidFill>
                <a:uFillTx/>
                <a:latin typeface="Calibri"/>
              </a:rPr>
              <a:t>Подготовка к проведению штабной тренировки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Объект 2_1"/>
          <p:cNvSpPr txBox="1"/>
          <p:nvPr/>
        </p:nvSpPr>
        <p:spPr>
          <a:xfrm>
            <a:off x="457200" y="1600200"/>
            <a:ext cx="8229240" cy="1459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000" lnSpcReduction="10000"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Организован пост радиационного и химического наблюдения. Место поста химического и радиационного наблюдения – часть прилегающей к зданию лабораторного корпуса территории ФГБУЗ ЦГиЭ № 25 ФМБА России. </a:t>
            </a: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Рисунок 99"/>
          <p:cNvPicPr/>
          <p:nvPr/>
        </p:nvPicPr>
        <p:blipFill>
          <a:blip r:embed="rId2"/>
          <a:stretch/>
        </p:blipFill>
        <p:spPr>
          <a:xfrm>
            <a:off x="4140000" y="3078000"/>
            <a:ext cx="5040360" cy="378000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3"/>
          <a:stretch/>
        </p:blipFill>
        <p:spPr>
          <a:xfrm>
            <a:off x="0" y="3060000"/>
            <a:ext cx="2880000" cy="3840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Заголовок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000"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4400" b="1" u="sng" strike="noStrike" spc="-1">
                <a:solidFill>
                  <a:srgbClr val="000000"/>
                </a:solidFill>
                <a:uFillTx/>
                <a:latin typeface="Calibri"/>
              </a:rPr>
              <a:t>Готовность к проведению радиационно-химической разведке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Объект 2"/>
          <p:cNvSpPr txBox="1"/>
          <p:nvPr/>
        </p:nvSpPr>
        <p:spPr>
          <a:xfrm>
            <a:off x="540000" y="1440000"/>
            <a:ext cx="8280000" cy="1620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Приведена в готовность группа радиационной и химической разведки (РХР). Построение РХР проведено в 14-00 местного времени на территории ФГБУЗ ЦГиЭ № 25 ФМБА России. </a:t>
            </a: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Рисунок 103"/>
          <p:cNvPicPr/>
          <p:nvPr/>
        </p:nvPicPr>
        <p:blipFill>
          <a:blip r:embed="rId2"/>
          <a:stretch/>
        </p:blipFill>
        <p:spPr>
          <a:xfrm>
            <a:off x="4812480" y="3600000"/>
            <a:ext cx="4331520" cy="3248640"/>
          </a:xfrm>
          <a:prstGeom prst="rect">
            <a:avLst/>
          </a:prstGeom>
          <a:ln w="0">
            <a:noFill/>
          </a:ln>
        </p:spPr>
      </p:pic>
      <p:pic>
        <p:nvPicPr>
          <p:cNvPr id="105" name="Рисунок 104"/>
          <p:cNvPicPr/>
          <p:nvPr/>
        </p:nvPicPr>
        <p:blipFill>
          <a:blip r:embed="rId3"/>
          <a:stretch/>
        </p:blipFill>
        <p:spPr>
          <a:xfrm>
            <a:off x="2382840" y="3618000"/>
            <a:ext cx="2429640" cy="3240000"/>
          </a:xfrm>
          <a:prstGeom prst="rect">
            <a:avLst/>
          </a:prstGeom>
          <a:ln w="0">
            <a:noFill/>
          </a:ln>
        </p:spPr>
      </p:pic>
      <p:pic>
        <p:nvPicPr>
          <p:cNvPr id="106" name="Рисунок 105"/>
          <p:cNvPicPr/>
          <p:nvPr/>
        </p:nvPicPr>
        <p:blipFill>
          <a:blip r:embed="rId4"/>
          <a:stretch/>
        </p:blipFill>
        <p:spPr>
          <a:xfrm>
            <a:off x="360" y="3600000"/>
            <a:ext cx="2443320" cy="325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Заголовок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15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latin typeface="Calibri"/>
              </a:rPr>
              <a:t>Практические действия группы РХР с использованием специального оборудования </a:t>
            </a:r>
          </a:p>
        </p:txBody>
      </p:sp>
      <p:sp>
        <p:nvSpPr>
          <p:cNvPr id="108" name="Объект 2"/>
          <p:cNvSpPr txBox="1"/>
          <p:nvPr/>
        </p:nvSpPr>
        <p:spPr>
          <a:xfrm>
            <a:off x="540000" y="1620000"/>
            <a:ext cx="8074800" cy="1620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3080" indent="-34272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4000" b="1" strike="noStrike" spc="-1" dirty="0">
                <a:solidFill>
                  <a:srgbClr val="000000"/>
                </a:solidFill>
                <a:latin typeface="Calibri"/>
              </a:rPr>
              <a:t>Отработка навыков ориентации на местности, проверка знаний пользования оборудованием, навыки оказание первой медицинской помощи пострадавшим. </a:t>
            </a: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lang="ru-RU" sz="4000" b="1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Заголовок 1_2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000"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Практические действия группы РХР с использованием специального оборудования </a:t>
            </a:r>
          </a:p>
        </p:txBody>
      </p:sp>
      <p:sp>
        <p:nvSpPr>
          <p:cNvPr id="110" name="Объект 2_2"/>
          <p:cNvSpPr txBox="1"/>
          <p:nvPr/>
        </p:nvSpPr>
        <p:spPr>
          <a:xfrm>
            <a:off x="457200" y="1260000"/>
            <a:ext cx="8074800" cy="2520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400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Всего задействовано задействовано 9 (девять) единиц оборудования, а именно: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Дозиметр рентгеновского и гамма излучения ДКС-АТ 1123;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Дозиметр-радиометр поисковый МКС/СРП-08А;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Комплекс универсальный ртутиметрический УКР-1МЦ 13455-05;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Газоанализатор ГАНК-4АР 21393-11;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Анемометр сигнальный цифровой ручной АСЦ-Р 19028-09;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Прибор для отбора проб воздуха ПА300М-1  21783-01;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Барометр  -анероид контрольный М67;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Термометр лабораторный ТЛ-2;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Спутниковый навигационный приемник – 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Oysters Ghrom</a:t>
            </a: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 2600.</a:t>
            </a:r>
          </a:p>
        </p:txBody>
      </p:sp>
      <p:pic>
        <p:nvPicPr>
          <p:cNvPr id="111" name="Рисунок 110"/>
          <p:cNvPicPr/>
          <p:nvPr/>
        </p:nvPicPr>
        <p:blipFill>
          <a:blip r:embed="rId2"/>
          <a:stretch/>
        </p:blipFill>
        <p:spPr>
          <a:xfrm>
            <a:off x="-7200" y="3960000"/>
            <a:ext cx="2173680" cy="2898000"/>
          </a:xfrm>
          <a:prstGeom prst="rect">
            <a:avLst/>
          </a:prstGeom>
          <a:ln w="0">
            <a:noFill/>
          </a:ln>
        </p:spPr>
      </p:pic>
      <p:pic>
        <p:nvPicPr>
          <p:cNvPr id="112" name="Рисунок 111"/>
          <p:cNvPicPr/>
          <p:nvPr/>
        </p:nvPicPr>
        <p:blipFill>
          <a:blip r:embed="rId3"/>
          <a:stretch/>
        </p:blipFill>
        <p:spPr>
          <a:xfrm>
            <a:off x="2340000" y="3960000"/>
            <a:ext cx="2160000" cy="2880000"/>
          </a:xfrm>
          <a:prstGeom prst="rect">
            <a:avLst/>
          </a:prstGeom>
          <a:ln w="0">
            <a:noFill/>
          </a:ln>
        </p:spPr>
      </p:pic>
      <p:pic>
        <p:nvPicPr>
          <p:cNvPr id="113" name="Рисунок 112"/>
          <p:cNvPicPr/>
          <p:nvPr/>
        </p:nvPicPr>
        <p:blipFill>
          <a:blip r:embed="rId4"/>
          <a:stretch/>
        </p:blipFill>
        <p:spPr>
          <a:xfrm>
            <a:off x="4680000" y="3978000"/>
            <a:ext cx="2160000" cy="288000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113"/>
          <p:cNvPicPr/>
          <p:nvPr/>
        </p:nvPicPr>
        <p:blipFill>
          <a:blip r:embed="rId5"/>
          <a:stretch/>
        </p:blipFill>
        <p:spPr>
          <a:xfrm>
            <a:off x="7020000" y="4004640"/>
            <a:ext cx="2139840" cy="285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Заголовок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Эвакуация по сигналу пожарной сигнализации </a:t>
            </a:r>
          </a:p>
        </p:txBody>
      </p:sp>
      <p:sp>
        <p:nvSpPr>
          <p:cNvPr id="116" name="Объект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Определен эвакуационный пункт сбора эвакуируемых людей. Место пункта сбора – центральных вход в здание лабораторного корпуса по адресу г. Новосибирск, ул. Власова, здание 9/2. </a:t>
            </a: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7" name="Рисунок 116"/>
          <p:cNvPicPr/>
          <p:nvPr/>
        </p:nvPicPr>
        <p:blipFill>
          <a:blip r:embed="rId2"/>
          <a:stretch/>
        </p:blipFill>
        <p:spPr>
          <a:xfrm>
            <a:off x="0" y="3888000"/>
            <a:ext cx="3960000" cy="2970000"/>
          </a:xfrm>
          <a:prstGeom prst="rect">
            <a:avLst/>
          </a:prstGeom>
          <a:ln w="0">
            <a:noFill/>
          </a:ln>
        </p:spPr>
      </p:pic>
      <p:pic>
        <p:nvPicPr>
          <p:cNvPr id="118" name="Рисунок 117"/>
          <p:cNvPicPr/>
          <p:nvPr/>
        </p:nvPicPr>
        <p:blipFill>
          <a:blip r:embed="rId3"/>
          <a:stretch/>
        </p:blipFill>
        <p:spPr>
          <a:xfrm>
            <a:off x="3960000" y="2970360"/>
            <a:ext cx="5184000" cy="388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351</Words>
  <Application>Microsoft Office PowerPoint</Application>
  <PresentationFormat>Экран (4:3)</PresentationFormat>
  <Paragraphs>48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проведении подготовки, готовности и участию в штабной тренировке по гражданской обороне по теме: «Организация и ведение гражданской обороны на территории Российской Федерации»</dc:title>
  <dc:subject/>
  <dc:creator>Julia</dc:creator>
  <dc:description/>
  <cp:lastModifiedBy>Julia</cp:lastModifiedBy>
  <cp:revision>5</cp:revision>
  <dcterms:created xsi:type="dcterms:W3CDTF">2023-10-02T07:12:22Z</dcterms:created>
  <dcterms:modified xsi:type="dcterms:W3CDTF">2023-10-03T08:54:08Z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Экран (4:3)</vt:lpwstr>
  </property>
  <property fmtid="{D5CDD505-2E9C-101B-9397-08002B2CF9AE}" pid="4" name="Slides">
    <vt:i4>7</vt:i4>
  </property>
</Properties>
</file>